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57" r:id="rId3"/>
    <p:sldId id="258" r:id="rId4"/>
    <p:sldId id="262" r:id="rId5"/>
    <p:sldId id="261" r:id="rId6"/>
    <p:sldId id="260" r:id="rId7"/>
    <p:sldId id="259" r:id="rId8"/>
    <p:sldId id="263" r:id="rId9"/>
    <p:sldId id="264" r:id="rId10"/>
    <p:sldId id="266" r:id="rId11"/>
    <p:sldId id="265" r:id="rId12"/>
    <p:sldId id="267"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60"/>
  </p:normalViewPr>
  <p:slideViewPr>
    <p:cSldViewPr>
      <p:cViewPr>
        <p:scale>
          <a:sx n="76" d="100"/>
          <a:sy n="76" d="100"/>
        </p:scale>
        <p:origin x="-1224"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5B106E36-FD25-4E2D-B0AA-010F637433A0}" type="datetimeFigureOut">
              <a:rPr lang="ru-RU" smtClean="0"/>
              <a:pPr/>
              <a:t>01.12.2020</a:t>
            </a:fld>
            <a:endParaRPr lang="ru-RU"/>
          </a:p>
        </p:txBody>
      </p:sp>
      <p:sp>
        <p:nvSpPr>
          <p:cNvPr id="5" name="Footer Placeholder 4"/>
          <p:cNvSpPr>
            <a:spLocks noGrp="1"/>
          </p:cNvSpPr>
          <p:nvPr>
            <p:ph type="ftr" sz="quarter" idx="11"/>
          </p:nvPr>
        </p:nvSpPr>
        <p:spPr>
          <a:xfrm>
            <a:off x="914400" y="4323846"/>
            <a:ext cx="4880610" cy="365125"/>
          </a:xfrm>
        </p:spPr>
        <p:txBody>
          <a:bodyPr/>
          <a:lstStyle/>
          <a:p>
            <a:endParaRPr lang="ru-RU"/>
          </a:p>
        </p:txBody>
      </p:sp>
      <p:sp>
        <p:nvSpPr>
          <p:cNvPr id="6" name="Slide Number Placeholder 5"/>
          <p:cNvSpPr>
            <a:spLocks noGrp="1"/>
          </p:cNvSpPr>
          <p:nvPr>
            <p:ph type="sldNum" sz="quarter" idx="12"/>
          </p:nvPr>
        </p:nvSpPr>
        <p:spPr>
          <a:xfrm>
            <a:off x="6057900" y="1430867"/>
            <a:ext cx="2171700"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78290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329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5B106E36-FD25-4E2D-B0AA-010F637433A0}" type="datetimeFigureOut">
              <a:rPr lang="ru-RU" smtClean="0"/>
              <a:pPr/>
              <a:t>01.12.2020</a:t>
            </a:fld>
            <a:endParaRPr lang="ru-RU"/>
          </a:p>
        </p:txBody>
      </p:sp>
      <p:sp>
        <p:nvSpPr>
          <p:cNvPr id="5" name="Footer Placeholder 4"/>
          <p:cNvSpPr>
            <a:spLocks noGrp="1"/>
          </p:cNvSpPr>
          <p:nvPr>
            <p:ph type="ftr" sz="quarter" idx="11"/>
          </p:nvPr>
        </p:nvSpPr>
        <p:spPr>
          <a:xfrm>
            <a:off x="594360" y="381001"/>
            <a:ext cx="4830656" cy="365125"/>
          </a:xfrm>
        </p:spPr>
        <p:txBody>
          <a:bodyPr/>
          <a:lstStyle/>
          <a:p>
            <a:endParaRPr lang="ru-RU"/>
          </a:p>
        </p:txBody>
      </p:sp>
      <p:sp>
        <p:nvSpPr>
          <p:cNvPr id="6" name="Slide Number Placeholder 5"/>
          <p:cNvSpPr>
            <a:spLocks noGrp="1"/>
          </p:cNvSpPr>
          <p:nvPr>
            <p:ph type="sldNum" sz="quarter" idx="12"/>
          </p:nvPr>
        </p:nvSpPr>
        <p:spPr>
          <a:xfrm>
            <a:off x="7882466" y="381001"/>
            <a:ext cx="667173"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80090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91250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94359" y="3132667"/>
            <a:ext cx="3910579" cy="31309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2098" y="3132667"/>
            <a:ext cx="3907541" cy="31309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85715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0180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2267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96122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57157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20250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a:xfrm>
            <a:off x="594360" y="381001"/>
            <a:ext cx="4830656" cy="365125"/>
          </a:xfrm>
        </p:spPr>
        <p:txBody>
          <a:bodyPr/>
          <a:lstStyle/>
          <a:p>
            <a:endParaRPr lang="ru-RU"/>
          </a:p>
        </p:txBody>
      </p:sp>
      <p:sp>
        <p:nvSpPr>
          <p:cNvPr id="7" name="Slide Number Placeholder 6"/>
          <p:cNvSpPr>
            <a:spLocks noGrp="1"/>
          </p:cNvSpPr>
          <p:nvPr>
            <p:ph type="sldNum" sz="quarter" idx="12"/>
          </p:nvPr>
        </p:nvSpPr>
        <p:spPr>
          <a:xfrm>
            <a:off x="7882466" y="381001"/>
            <a:ext cx="667174"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687407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a:xfrm>
            <a:off x="594360" y="379438"/>
            <a:ext cx="4830656" cy="365125"/>
          </a:xfrm>
        </p:spPr>
        <p:txBody>
          <a:bodyPr/>
          <a:lstStyle/>
          <a:p>
            <a:endParaRPr lang="ru-RU"/>
          </a:p>
        </p:txBody>
      </p:sp>
      <p:sp>
        <p:nvSpPr>
          <p:cNvPr id="7" name="Slide Number Placeholder 6"/>
          <p:cNvSpPr>
            <a:spLocks noGrp="1"/>
          </p:cNvSpPr>
          <p:nvPr>
            <p:ph type="sldNum" sz="quarter" idx="12"/>
          </p:nvPr>
        </p:nvSpPr>
        <p:spPr>
          <a:xfrm>
            <a:off x="7882466" y="381001"/>
            <a:ext cx="667174" cy="365125"/>
          </a:xfrm>
        </p:spPr>
        <p:txBody>
          <a:bodyPr/>
          <a:lstStyle/>
          <a:p>
            <a:fld id="{725C68B6-61C2-468F-89AB-4B9F7531AA68}" type="slidenum">
              <a:rPr lang="ru-RU" smtClean="0"/>
              <a:pPr/>
              <a:t>‹#›</a:t>
            </a:fld>
            <a:endParaRPr lang="ru-RU"/>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15571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5B106E36-FD25-4E2D-B0AA-010F637433A0}" type="datetimeFigureOut">
              <a:rPr lang="ru-RU" smtClean="0"/>
              <a:pPr/>
              <a:t>01.12.2020</a:t>
            </a:fld>
            <a:endParaRPr lang="ru-RU"/>
          </a:p>
        </p:txBody>
      </p:sp>
      <p:sp>
        <p:nvSpPr>
          <p:cNvPr id="6" name="Footer Placeholder 5"/>
          <p:cNvSpPr>
            <a:spLocks noGrp="1"/>
          </p:cNvSpPr>
          <p:nvPr>
            <p:ph type="ftr" sz="quarter" idx="11"/>
          </p:nvPr>
        </p:nvSpPr>
        <p:spPr>
          <a:xfrm>
            <a:off x="594360" y="378884"/>
            <a:ext cx="4830656" cy="365125"/>
          </a:xfrm>
        </p:spPr>
        <p:txBody>
          <a:bodyPr/>
          <a:lstStyle/>
          <a:p>
            <a:endParaRPr lang="ru-RU"/>
          </a:p>
        </p:txBody>
      </p:sp>
      <p:sp>
        <p:nvSpPr>
          <p:cNvPr id="7" name="Slide Number Placeholder 6"/>
          <p:cNvSpPr>
            <a:spLocks noGrp="1"/>
          </p:cNvSpPr>
          <p:nvPr>
            <p:ph type="sldNum" sz="quarter" idx="12"/>
          </p:nvPr>
        </p:nvSpPr>
        <p:spPr>
          <a:xfrm>
            <a:off x="7882466" y="381001"/>
            <a:ext cx="667174"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25171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17505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263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01.12.2020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686743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5B106E36-FD25-4E2D-B0AA-010F637433A0}" type="datetimeFigureOut">
              <a:rPr lang="ru-RU" smtClean="0"/>
              <a:pPr/>
              <a:t>01.12.2020</a:t>
            </a:fld>
            <a:endParaRPr lang="ru-RU"/>
          </a:p>
        </p:txBody>
      </p:sp>
      <p:sp>
        <p:nvSpPr>
          <p:cNvPr id="5" name="Footer Placeholder 4"/>
          <p:cNvSpPr>
            <a:spLocks noGrp="1"/>
          </p:cNvSpPr>
          <p:nvPr>
            <p:ph type="ftr" sz="quarter" idx="11"/>
          </p:nvPr>
        </p:nvSpPr>
        <p:spPr>
          <a:xfrm>
            <a:off x="594360" y="381001"/>
            <a:ext cx="4830656" cy="365125"/>
          </a:xfrm>
        </p:spPr>
        <p:txBody>
          <a:bodyPr/>
          <a:lstStyle/>
          <a:p>
            <a:endParaRPr lang="ru-RU"/>
          </a:p>
        </p:txBody>
      </p:sp>
      <p:sp>
        <p:nvSpPr>
          <p:cNvPr id="6" name="Slide Number Placeholder 5"/>
          <p:cNvSpPr>
            <a:spLocks noGrp="1"/>
          </p:cNvSpPr>
          <p:nvPr>
            <p:ph type="sldNum" sz="quarter" idx="12"/>
          </p:nvPr>
        </p:nvSpPr>
        <p:spPr>
          <a:xfrm>
            <a:off x="7882466" y="381001"/>
            <a:ext cx="667174"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3186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106E36-FD25-4E2D-B0AA-010F637433A0}" type="datetimeFigureOut">
              <a:rPr lang="ru-RU" smtClean="0"/>
              <a:pPr/>
              <a:t>01.12.2020</a:t>
            </a:fld>
            <a:endParaRPr lang="ru-RU"/>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591235260"/>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aza-referat.ru/%D0%9E%D0%B1%D1%83%D1%87%D0%B5%D0%BD%D0%B8%D0%B5" TargetMode="External"/><Relationship Id="rId2" Type="http://schemas.openxmlformats.org/officeDocument/2006/relationships/hyperlink" Target="http://baza-referat.ru/%D0%92%D0%BD%D0%B8%D0%BC%D0%B0%D0%BD%D0%B8%D0%B5" TargetMode="Externa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baza-referat.ru/%D0%9E%D1%89%D1%83%D1%89%D0%B5%D0%BD%D0%B8%D0%B5"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baza-referat.ru/%D0%92%D0%BE%D0%B7%D0%B4%D1%83%D1%85" TargetMode="External"/><Relationship Id="rId2" Type="http://schemas.openxmlformats.org/officeDocument/2006/relationships/hyperlink" Target="http://baza-referat.ru/%D0%9F%D0%B5%D1%80%D0%BF%D0%B5%D0%BD%D0%B4%D0%B8%D0%BA%D1%83%D0%BB%D1%8F%D1%80" TargetMode="External"/><Relationship Id="rId1" Type="http://schemas.openxmlformats.org/officeDocument/2006/relationships/slideLayout" Target="../slideLayouts/slideLayout2.xml"/><Relationship Id="rId6" Type="http://schemas.openxmlformats.org/officeDocument/2006/relationships/hyperlink" Target="http://baza-referat.ru/%D0%9C%D0%B3%D0%BD%D0%BE%D0%B2%D0%B5%D0%BD%D0%B8%D0%B5" TargetMode="External"/><Relationship Id="rId5" Type="http://schemas.openxmlformats.org/officeDocument/2006/relationships/hyperlink" Target="http://baza-referat.ru/%D0%98%D0%B3%D1%80%D0%BE%D0%BA" TargetMode="External"/><Relationship Id="rId4" Type="http://schemas.openxmlformats.org/officeDocument/2006/relationships/hyperlink" Target="http://baza-referat.ru/%D0%A0%D0%BE%D0%B2%D0%BD%D0%B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baza-referat.ru/%D0%A7%D0%B5%D0%BB%D0%BE%D0%B2%D0%B5%D0%BA" TargetMode="External"/><Relationship Id="rId2" Type="http://schemas.openxmlformats.org/officeDocument/2006/relationships/hyperlink" Target="http://baza-referat.ru/%D0%94%D0%B2%D0%B8%D0%B3%D0%B0%D1%82%D0%B5%D0%BB%D0%B8" TargetMode="Externa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baza-referat.ru/%D0%9E%D0%BF%D0%BE%D1%80%D1%8B"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260648"/>
            <a:ext cx="8229600" cy="2939752"/>
          </a:xfrm>
        </p:spPr>
        <p:txBody>
          <a:bodyPr>
            <a:normAutofit/>
          </a:bodyPr>
          <a:lstStyle/>
          <a:p>
            <a:r>
              <a:rPr lang="ru-RU" sz="5400" dirty="0" smtClean="0">
                <a:solidFill>
                  <a:srgbClr val="FFFF00"/>
                </a:solidFill>
              </a:rPr>
              <a:t>Штрафной бросок в баскетболе</a:t>
            </a:r>
            <a:endParaRPr lang="ru-RU" sz="5400" dirty="0">
              <a:solidFill>
                <a:srgbClr val="FFFF00"/>
              </a:solidFill>
            </a:endParaRPr>
          </a:p>
        </p:txBody>
      </p:sp>
      <p:sp>
        <p:nvSpPr>
          <p:cNvPr id="3" name="Подзаголовок 2"/>
          <p:cNvSpPr>
            <a:spLocks noGrp="1"/>
          </p:cNvSpPr>
          <p:nvPr>
            <p:ph type="subTitle" idx="1"/>
          </p:nvPr>
        </p:nvSpPr>
        <p:spPr>
          <a:xfrm>
            <a:off x="1371600" y="4149080"/>
            <a:ext cx="6400800" cy="1728192"/>
          </a:xfrm>
        </p:spPr>
        <p:txBody>
          <a:bodyPr/>
          <a:lstStyle/>
          <a:p>
            <a:endParaRPr lang="ru-RU"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04664"/>
            <a:ext cx="7139136" cy="576064"/>
          </a:xfrm>
        </p:spPr>
        <p:txBody>
          <a:bodyPr>
            <a:normAutofit fontScale="90000"/>
          </a:bodyPr>
          <a:lstStyle/>
          <a:p>
            <a:r>
              <a:rPr lang="ru-RU" dirty="0" smtClean="0">
                <a:solidFill>
                  <a:srgbClr val="FFFF00"/>
                </a:solidFill>
              </a:rPr>
              <a:t>Штрафной бросок.</a:t>
            </a:r>
            <a:endParaRPr lang="ru-RU" dirty="0">
              <a:solidFill>
                <a:srgbClr val="FFFF00"/>
              </a:solidFill>
            </a:endParaRPr>
          </a:p>
        </p:txBody>
      </p:sp>
      <p:sp>
        <p:nvSpPr>
          <p:cNvPr id="3" name="Содержимое 2"/>
          <p:cNvSpPr>
            <a:spLocks noGrp="1"/>
          </p:cNvSpPr>
          <p:nvPr>
            <p:ph idx="1"/>
          </p:nvPr>
        </p:nvSpPr>
        <p:spPr>
          <a:xfrm>
            <a:off x="0" y="1196752"/>
            <a:ext cx="4644008" cy="5472608"/>
          </a:xfrm>
        </p:spPr>
        <p:txBody>
          <a:bodyPr>
            <a:noAutofit/>
          </a:bodyPr>
          <a:lstStyle/>
          <a:p>
            <a:pPr>
              <a:buNone/>
            </a:pPr>
            <a:r>
              <a:rPr lang="ru-RU" sz="1800" dirty="0" smtClean="0"/>
              <a:t>      </a:t>
            </a:r>
            <a:r>
              <a:rPr lang="ru-RU" sz="1400" dirty="0" smtClean="0"/>
              <a:t> англ. </a:t>
            </a:r>
            <a:r>
              <a:rPr lang="ru-RU" sz="1400" dirty="0" err="1" smtClean="0">
                <a:solidFill>
                  <a:srgbClr val="FF0000"/>
                </a:solidFill>
              </a:rPr>
              <a:t>Free</a:t>
            </a:r>
            <a:r>
              <a:rPr lang="ru-RU" sz="1400" dirty="0" smtClean="0">
                <a:solidFill>
                  <a:srgbClr val="FF0000"/>
                </a:solidFill>
              </a:rPr>
              <a:t> </a:t>
            </a:r>
            <a:r>
              <a:rPr lang="ru-RU" sz="1400" dirty="0" err="1" smtClean="0">
                <a:solidFill>
                  <a:srgbClr val="FF0000"/>
                </a:solidFill>
              </a:rPr>
              <a:t>throw</a:t>
            </a:r>
            <a:r>
              <a:rPr lang="ru-RU" sz="1400" dirty="0" smtClean="0"/>
              <a:t>, по-русски — </a:t>
            </a:r>
            <a:r>
              <a:rPr lang="ru-RU" sz="1400" b="1" dirty="0" smtClean="0">
                <a:solidFill>
                  <a:srgbClr val="FF0000"/>
                </a:solidFill>
              </a:rPr>
              <a:t>«свободный бросок» </a:t>
            </a:r>
            <a:r>
              <a:rPr lang="ru-RU" sz="1400" dirty="0" smtClean="0"/>
              <a:t>— </a:t>
            </a:r>
            <a:r>
              <a:rPr lang="ru-RU" sz="1400" dirty="0" err="1" smtClean="0"/>
              <a:t>бросок</a:t>
            </a:r>
            <a:r>
              <a:rPr lang="ru-RU" sz="1400" dirty="0" smtClean="0"/>
              <a:t>, выполняемый баскетболистом после нарушения на нём правил игроком противоположной команды. Это возможность игрока набрать одно очко броском в корзину без помех с позиции за линией штрафного броска и внутри полукруга. Штрафной бросок назначается судьёй в случае фола в момент выполнения броска или за умышленную грубость. При попадании мяча в корзину во время нарушения пробивается один раз, в других случаях — два. </a:t>
            </a:r>
            <a:r>
              <a:rPr lang="ru-RU" sz="1400" dirty="0" smtClean="0">
                <a:solidFill>
                  <a:srgbClr val="FF0000"/>
                </a:solidFill>
              </a:rPr>
              <a:t>Исключением является только </a:t>
            </a:r>
            <a:r>
              <a:rPr lang="ru-RU" sz="1400" dirty="0" smtClean="0"/>
              <a:t>нарушение во время броска с </a:t>
            </a:r>
            <a:r>
              <a:rPr lang="ru-RU" sz="1400" dirty="0" err="1" smtClean="0"/>
              <a:t>трёхочковой</a:t>
            </a:r>
            <a:r>
              <a:rPr lang="ru-RU" sz="1400" dirty="0" smtClean="0"/>
              <a:t> позиции: здесь игроку дается три попытки в случае не забитого мяча и одна попытка если мяч попал (засчитывается) в кольцо. Каждый из забитых мячей, при выполнении штрафного броска, оценивается в одно очко. Также штрафной бросок может быть назначен судьей в других случаях при явных нарушениях команды.</a:t>
            </a:r>
            <a:endParaRPr lang="ru-RU" sz="14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32040" y="1916832"/>
            <a:ext cx="3917974" cy="2617206"/>
          </a:xfrm>
          <a:prstGeom prst="rect">
            <a:avLst/>
          </a:prstGeom>
          <a:noFill/>
        </p:spPr>
      </p:pic>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4544" y="476672"/>
            <a:ext cx="8229600" cy="504056"/>
          </a:xfrm>
        </p:spPr>
        <p:txBody>
          <a:bodyPr>
            <a:normAutofit fontScale="90000"/>
          </a:bodyPr>
          <a:lstStyle/>
          <a:p>
            <a:r>
              <a:rPr lang="ru-RU" b="0" dirty="0" smtClean="0">
                <a:solidFill>
                  <a:srgbClr val="FFFF00"/>
                </a:solidFill>
              </a:rPr>
              <a:t>Правила</a:t>
            </a:r>
            <a:r>
              <a:rPr lang="ru-RU" b="0" dirty="0" smtClean="0"/>
              <a:t/>
            </a:r>
            <a:br>
              <a:rPr lang="ru-RU" b="0" dirty="0" smtClean="0"/>
            </a:br>
            <a:endParaRPr lang="ru-RU" dirty="0"/>
          </a:p>
        </p:txBody>
      </p:sp>
      <p:sp>
        <p:nvSpPr>
          <p:cNvPr id="3" name="Содержимое 2"/>
          <p:cNvSpPr>
            <a:spLocks noGrp="1"/>
          </p:cNvSpPr>
          <p:nvPr>
            <p:ph idx="1"/>
          </p:nvPr>
        </p:nvSpPr>
        <p:spPr>
          <a:xfrm>
            <a:off x="208112" y="813867"/>
            <a:ext cx="8748464" cy="6048672"/>
          </a:xfrm>
        </p:spPr>
        <p:txBody>
          <a:bodyPr>
            <a:normAutofit fontScale="47500" lnSpcReduction="20000"/>
          </a:bodyPr>
          <a:lstStyle/>
          <a:p>
            <a:pPr>
              <a:buNone/>
            </a:pPr>
            <a:r>
              <a:rPr lang="ru-RU" b="1" dirty="0" smtClean="0">
                <a:solidFill>
                  <a:srgbClr val="FF0000"/>
                </a:solidFill>
              </a:rPr>
              <a:t>Штрафной бросок и все действия, связанные с ним, заканчиваются, когда мяч:</a:t>
            </a:r>
          </a:p>
          <a:p>
            <a:r>
              <a:rPr lang="ru-RU" dirty="0" smtClean="0"/>
              <a:t>Входит непосредственно в корзину сверху, остается в ней или проходит сквозь неё.</a:t>
            </a:r>
          </a:p>
          <a:p>
            <a:r>
              <a:rPr lang="ru-RU" dirty="0" smtClean="0"/>
              <a:t>Не имеет больше возможности попасть в корзину непосредственно или после касания кольца.</a:t>
            </a:r>
          </a:p>
          <a:p>
            <a:r>
              <a:rPr lang="ru-RU" dirty="0" smtClean="0"/>
              <a:t>Правильно был сыгран игроком после того, как коснулся кольца.</a:t>
            </a:r>
          </a:p>
          <a:p>
            <a:r>
              <a:rPr lang="ru-RU" dirty="0" smtClean="0"/>
              <a:t>Касается пола.</a:t>
            </a:r>
          </a:p>
          <a:p>
            <a:r>
              <a:rPr lang="ru-RU" dirty="0" smtClean="0"/>
              <a:t>Становится мертвым.</a:t>
            </a:r>
          </a:p>
          <a:p>
            <a:pPr>
              <a:buNone/>
            </a:pPr>
            <a:r>
              <a:rPr lang="ru-RU" b="1" dirty="0" smtClean="0">
                <a:solidFill>
                  <a:srgbClr val="FF0000"/>
                </a:solidFill>
              </a:rPr>
              <a:t>Игрок, выполняющий штрафной бросок:</a:t>
            </a:r>
          </a:p>
          <a:p>
            <a:r>
              <a:rPr lang="ru-RU" dirty="0" smtClean="0"/>
              <a:t>Должен занять позицию за линией штрафного броска и внутри полукруга.</a:t>
            </a:r>
          </a:p>
          <a:p>
            <a:r>
              <a:rPr lang="ru-RU" dirty="0" smtClean="0"/>
              <a:t>Может использовать любой способ выполнения штрафного броска в корзину, но он должен бросать таким образом, чтобы мяч без касания пола вошел в корзину сверху или коснулся кольца.</a:t>
            </a:r>
          </a:p>
          <a:p>
            <a:r>
              <a:rPr lang="ru-RU" dirty="0" smtClean="0"/>
              <a:t>Должен выпустить мяч в течение пяти секунд с того момента, когда он передан судьей в его распоряжение.</a:t>
            </a:r>
          </a:p>
          <a:p>
            <a:r>
              <a:rPr lang="ru-RU" dirty="0" smtClean="0"/>
              <a:t>Не должен касаться линии штрафного броска или игровой площадки за линией штрафного броска, пока мяч не войдет в корзину или не коснется кольца.</a:t>
            </a:r>
          </a:p>
          <a:p>
            <a:r>
              <a:rPr lang="ru-RU" dirty="0" smtClean="0"/>
              <a:t>Не должен имитировать штрафной бросок.</a:t>
            </a:r>
          </a:p>
          <a:p>
            <a:r>
              <a:rPr lang="ru-RU" dirty="0" smtClean="0"/>
              <a:t>Игроки на позициях вдоль области штрафного броска.</a:t>
            </a:r>
          </a:p>
          <a:p>
            <a:r>
              <a:rPr lang="ru-RU" dirty="0" smtClean="0"/>
              <a:t>Максимум пять игроков (3 защищающихся и 2 нападающих) могут занимать полосу вдоль области штрафного броска, глубиной в один метр. Первая позиция по обе стороны ограниченной зоны может быть занята соперниками игрока, выполняющего штрафной бросок (броски). Игроки должны занимать только те позиции, которые им определены.</a:t>
            </a:r>
          </a:p>
          <a:p>
            <a:pPr>
              <a:buNone/>
            </a:pPr>
            <a:r>
              <a:rPr lang="ru-RU" b="1" dirty="0" smtClean="0">
                <a:solidFill>
                  <a:srgbClr val="FF0000"/>
                </a:solidFill>
              </a:rPr>
              <a:t>Все игроки на позициях вдоль области штрафного броска не должны:</a:t>
            </a:r>
          </a:p>
          <a:p>
            <a:r>
              <a:rPr lang="ru-RU" dirty="0" smtClean="0"/>
              <a:t>Занимать позиции, которые им не предназначены.</a:t>
            </a:r>
          </a:p>
          <a:p>
            <a:r>
              <a:rPr lang="ru-RU" dirty="0" smtClean="0"/>
              <a:t>Входить в ограниченную зону, нейтральную зону или оставлять позицию до тех пор, пока мяч не сошел с руки Игрока, выполняющего штрафной бросок.</a:t>
            </a:r>
          </a:p>
          <a:p>
            <a:r>
              <a:rPr lang="ru-RU" dirty="0" smtClean="0"/>
              <a:t>Касаться мяча, когда он летит в корзину, до тех пор, пока он не коснется кольца или станет очевидным, что он не коснется его.</a:t>
            </a:r>
          </a:p>
          <a:p>
            <a:r>
              <a:rPr lang="ru-RU" dirty="0" smtClean="0"/>
              <a:t>Касаться корзины или щита, пока мяч находится в контакте с кольцом.</a:t>
            </a:r>
          </a:p>
          <a:p>
            <a:r>
              <a:rPr lang="ru-RU" dirty="0" smtClean="0"/>
              <a:t>Просовывать руку через корзину снизу и касаться мяча.</a:t>
            </a:r>
          </a:p>
          <a:p>
            <a:r>
              <a:rPr lang="ru-RU" dirty="0" smtClean="0"/>
              <a:t>Касаться мяча, корзины или щита до тех пор, пока сохраняется возможность попадания мяча в корзину во время любого штрафного броска, за которым должен последовать следующий штрафной бросок (броски).</a:t>
            </a:r>
          </a:p>
          <a:p>
            <a:r>
              <a:rPr lang="ru-RU" dirty="0" smtClean="0"/>
              <a:t>Оставлять свои места, как только мяч стал живым при пробитии штрафного броска, до тех пор, пока мяч не покинул руку(-и) Игрока, выполняющего штрафной бросок</a:t>
            </a:r>
          </a:p>
          <a:p>
            <a:endParaRPr lang="ru-RU" dirty="0"/>
          </a:p>
        </p:txBody>
      </p:sp>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936104"/>
          </a:xfrm>
        </p:spPr>
        <p:txBody>
          <a:bodyPr>
            <a:normAutofit fontScale="90000"/>
          </a:bodyPr>
          <a:lstStyle/>
          <a:p>
            <a:r>
              <a:rPr lang="ru-RU" b="0" dirty="0" smtClean="0">
                <a:solidFill>
                  <a:srgbClr val="FFFF00"/>
                </a:solidFill>
              </a:rPr>
              <a:t>Техника выполнения штрафного броска</a:t>
            </a:r>
            <a:r>
              <a:rPr lang="ru-RU" b="0" dirty="0" smtClean="0"/>
              <a:t/>
            </a:r>
            <a:br>
              <a:rPr lang="ru-RU" b="0" dirty="0" smtClean="0"/>
            </a:br>
            <a:endParaRPr lang="ru-RU" dirty="0"/>
          </a:p>
        </p:txBody>
      </p:sp>
      <p:sp>
        <p:nvSpPr>
          <p:cNvPr id="3" name="Содержимое 2"/>
          <p:cNvSpPr>
            <a:spLocks noGrp="1"/>
          </p:cNvSpPr>
          <p:nvPr>
            <p:ph idx="1"/>
          </p:nvPr>
        </p:nvSpPr>
        <p:spPr>
          <a:xfrm>
            <a:off x="179512" y="1196752"/>
            <a:ext cx="4248472" cy="5661248"/>
          </a:xfrm>
        </p:spPr>
        <p:txBody>
          <a:bodyPr>
            <a:normAutofit fontScale="32500" lnSpcReduction="20000"/>
          </a:bodyPr>
          <a:lstStyle/>
          <a:p>
            <a:pPr>
              <a:buNone/>
            </a:pPr>
            <a:r>
              <a:rPr lang="ru-RU" dirty="0" smtClean="0"/>
              <a:t>               </a:t>
            </a:r>
            <a:r>
              <a:rPr lang="ru-RU" sz="4300" dirty="0" smtClean="0"/>
              <a:t>Существует несколько распространенных </a:t>
            </a:r>
            <a:r>
              <a:rPr lang="ru-RU" sz="4300" dirty="0" smtClean="0">
                <a:solidFill>
                  <a:srgbClr val="FF0000"/>
                </a:solidFill>
              </a:rPr>
              <a:t>способов выполнения штрафных бросков</a:t>
            </a:r>
            <a:r>
              <a:rPr lang="ru-RU" sz="4300" dirty="0" smtClean="0"/>
              <a:t>: двумя руками снизу, двумя от груди, одной от плеча (самый распространенный способ) и другие. Вплоть до 1950-х годов его исполняли «из-под юбки» (самый простой способ). Классическим же способом — </a:t>
            </a:r>
            <a:r>
              <a:rPr lang="ru-RU" sz="4300" dirty="0" smtClean="0">
                <a:solidFill>
                  <a:srgbClr val="FF0000"/>
                </a:solidFill>
              </a:rPr>
              <a:t>одной рукой от головы</a:t>
            </a:r>
            <a:r>
              <a:rPr lang="ru-RU" sz="4300" dirty="0" smtClean="0"/>
              <a:t> — в те годы владели далеко не многие. Сочетание сгибания ног и маха руками позволяет легко регулировать бросок, чтобы мяч при штрафном всегда пролетал одно и тоже расстояние. Перед броском игроку необходимо расслабиться: опустить руки и глубоко вздохнуть, готовясь к следующему броску. Внимательно посмотреть на цель. </a:t>
            </a:r>
            <a:r>
              <a:rPr lang="ru-RU" sz="4300" dirty="0" smtClean="0">
                <a:solidFill>
                  <a:srgbClr val="FF0000"/>
                </a:solidFill>
              </a:rPr>
              <a:t>Бросок нужно сделать спокойно, не спеша, затрачивая на него около трёх секунд. Лучшей стойкой считается такая, при которой ноги слегка согнуты в коленях, а ступни расположены на ширине плеч</a:t>
            </a:r>
            <a:r>
              <a:rPr lang="ru-RU" sz="4300" dirty="0" smtClean="0"/>
              <a:t>. Туловище и руки при броске должны тянутся к корзине. Бросок заканчивается движением кистей и пальцев. Мяч выпускается из рук в момент, когда он достигает уровня глаз игрока. Другие способы штрафных бросков: от груди, от головы и броски одной рукой — по технике выполнения мало чем отличаются от обычных бросков.</a:t>
            </a:r>
            <a:endParaRPr lang="ru-RU" sz="43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70499" y="1844824"/>
            <a:ext cx="3773785" cy="2830338"/>
          </a:xfrm>
          <a:prstGeom prst="rect">
            <a:avLst/>
          </a:prstGeom>
          <a:noFill/>
        </p:spPr>
      </p:pic>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520" y="332656"/>
            <a:ext cx="8733656" cy="1143000"/>
          </a:xfrm>
        </p:spPr>
        <p:txBody>
          <a:bodyPr>
            <a:normAutofit fontScale="90000"/>
          </a:bodyPr>
          <a:lstStyle/>
          <a:p>
            <a:r>
              <a:rPr lang="ru-RU" dirty="0" err="1" smtClean="0">
                <a:solidFill>
                  <a:srgbClr val="FFFF00"/>
                </a:solidFill>
              </a:rPr>
              <a:t>Биокинематическая</a:t>
            </a:r>
            <a:r>
              <a:rPr lang="ru-RU" dirty="0" smtClean="0">
                <a:solidFill>
                  <a:srgbClr val="FFFF00"/>
                </a:solidFill>
              </a:rPr>
              <a:t> схема двигательного действия</a:t>
            </a:r>
            <a:endParaRPr lang="ru-RU" dirty="0">
              <a:solidFill>
                <a:srgbClr val="FFFF00"/>
              </a:solidFill>
            </a:endParaRPr>
          </a:p>
        </p:txBody>
      </p:sp>
      <p:sp>
        <p:nvSpPr>
          <p:cNvPr id="3" name="Содержимое 2"/>
          <p:cNvSpPr>
            <a:spLocks noGrp="1"/>
          </p:cNvSpPr>
          <p:nvPr>
            <p:ph idx="1"/>
          </p:nvPr>
        </p:nvSpPr>
        <p:spPr>
          <a:xfrm>
            <a:off x="274336" y="1475656"/>
            <a:ext cx="5184576" cy="5688632"/>
          </a:xfrm>
        </p:spPr>
        <p:txBody>
          <a:bodyPr>
            <a:normAutofit fontScale="62500" lnSpcReduction="20000"/>
          </a:bodyPr>
          <a:lstStyle/>
          <a:p>
            <a:pPr>
              <a:buNone/>
            </a:pPr>
            <a:r>
              <a:rPr lang="ru-RU" dirty="0" smtClean="0"/>
              <a:t>Одним из приемов обучения является выделение основы технического приема или тактического действия. Основой может служить как часть двигательного действия, так и одна из его биомеханических характеристик. Например, в передаче мяча основой будет являться положение рук на мяче, в броске базовым элементом будет служить положение ног и локтя под мячом. В тактических взаимодействиях основой должны служить действия определяющие успешность всего выполнения в целом. Такие базовые элементы необходимо выделять и изучать в первую очередь и на них концентрировать </a:t>
            </a:r>
            <a:r>
              <a:rPr lang="ru-RU" dirty="0" smtClean="0">
                <a:hlinkClick r:id="rId2" tooltip="Внимание"/>
              </a:rPr>
              <a:t>внимание</a:t>
            </a:r>
            <a:r>
              <a:rPr lang="ru-RU" dirty="0" smtClean="0"/>
              <a:t> группы. К другим частям двигательного действия можно приступать в зависимости от времени, отданному на </a:t>
            </a:r>
            <a:r>
              <a:rPr lang="ru-RU" dirty="0" smtClean="0">
                <a:hlinkClick r:id="rId3" tooltip="Обучение"/>
              </a:rPr>
              <a:t>обучение</a:t>
            </a:r>
            <a:r>
              <a:rPr lang="ru-RU" dirty="0" smtClean="0"/>
              <a:t> данному элементу. Далее необходимо разучивать согласование отдельных частей движения.</a:t>
            </a:r>
          </a:p>
          <a:p>
            <a:pPr>
              <a:buNone/>
            </a:pPr>
            <a:r>
              <a:rPr lang="ru-RU" dirty="0" smtClean="0"/>
              <a:t>Ключевое отличие штрафного броска от бросков с игры — это расположение по одной линии (положение стоп), перенос веса тела вперед, фокусировки внимания на одной и той же специфической цели в каждом броске, паузы в исходном положении для броска и установлении ритуала. Полностью схема двигательного действия штрафного броска показана на рисунке.</a:t>
            </a:r>
          </a:p>
          <a:p>
            <a:pPr>
              <a:buNone/>
            </a:pPr>
            <a:r>
              <a:rPr lang="ru-RU" dirty="0" smtClean="0"/>
              <a:t>Игроки должны знать, как выглядит хороший бросок, и иметь его в </a:t>
            </a:r>
            <a:r>
              <a:rPr lang="ru-RU" dirty="0" smtClean="0">
                <a:hlinkClick r:id="rId4" tooltip="Ощущение"/>
              </a:rPr>
              <a:t>ощущениях</a:t>
            </a:r>
            <a:r>
              <a:rPr lang="ru-RU" dirty="0" smtClean="0"/>
              <a:t> — они должны быть в состоянии выполнить штрафной бросок с закрытыми глазами. Бросок должен быть исполнен при контролируемом напряжении — не слишком расслабленно, но и не слишком напряженно.</a:t>
            </a:r>
          </a:p>
          <a:p>
            <a:endParaRPr lang="ru-RU" dirty="0"/>
          </a:p>
        </p:txBody>
      </p:sp>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148153" y="1700808"/>
            <a:ext cx="1891349" cy="3913090"/>
          </a:xfrm>
          <a:prstGeom prst="rect">
            <a:avLst/>
          </a:prstGeom>
          <a:noFill/>
        </p:spPr>
      </p:pic>
      <p:sp>
        <p:nvSpPr>
          <p:cNvPr id="5" name="Прямоугольник 4"/>
          <p:cNvSpPr/>
          <p:nvPr/>
        </p:nvSpPr>
        <p:spPr>
          <a:xfrm>
            <a:off x="5436096" y="5589240"/>
            <a:ext cx="3707904" cy="934363"/>
          </a:xfrm>
          <a:prstGeom prst="rect">
            <a:avLst/>
          </a:prstGeom>
        </p:spPr>
        <p:txBody>
          <a:bodyPr wrap="square">
            <a:spAutoFit/>
          </a:bodyPr>
          <a:lstStyle/>
          <a:p>
            <a:r>
              <a:rPr lang="ru-RU" dirty="0" smtClean="0">
                <a:solidFill>
                  <a:srgbClr val="FF0000"/>
                </a:solidFill>
              </a:rPr>
              <a:t>Расположитесь по линии и присядьте, перенеся вес чуть вперед.</a:t>
            </a:r>
            <a:endParaRPr lang="ru-RU" dirty="0">
              <a:solidFill>
                <a:srgbClr val="FF0000"/>
              </a:solidFill>
            </a:endParaRPr>
          </a:p>
        </p:txBody>
      </p:sp>
    </p:spTree>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836712"/>
            <a:ext cx="8568952" cy="6336704"/>
          </a:xfrm>
        </p:spPr>
        <p:txBody>
          <a:bodyPr>
            <a:normAutofit lnSpcReduction="10000"/>
          </a:bodyPr>
          <a:lstStyle/>
          <a:p>
            <a:pPr>
              <a:buNone/>
            </a:pPr>
            <a:r>
              <a:rPr lang="ru-RU" sz="1200" dirty="0" smtClean="0">
                <a:solidFill>
                  <a:srgbClr val="FF0000"/>
                </a:solidFill>
              </a:rPr>
              <a:t>Расположение по одной линии </a:t>
            </a:r>
            <a:r>
              <a:rPr lang="ru-RU" sz="1200" dirty="0" smtClean="0"/>
              <a:t>— стопа со стороны бросающей руки, плечо, кисть и мяч находятся в одной вертикальной плоскости с корзиной. Расположение стопы, одноименной бросающей руке, должно быть каждый раз в одном и том же месте, и стопа должна смотреть на корзину или слегка влево от линии, </a:t>
            </a:r>
            <a:r>
              <a:rPr lang="ru-RU" sz="1200" dirty="0" smtClean="0">
                <a:hlinkClick r:id="rId2" tooltip="Перпендикуляр"/>
              </a:rPr>
              <a:t>перпендикулярной</a:t>
            </a:r>
            <a:r>
              <a:rPr lang="ru-RU" sz="1200" dirty="0" smtClean="0"/>
              <a:t> линии штрафного броска. Поставьте пальцы доминирующей/ведущей стопы (правой стопы — для правшей и левой — для левшей) как раз в центр линии штрафного броска. Корты из древесины твердых пород уже имеют нужные «дырочки для ногтя» по центру с целью измерения. На других покрытиях на этом месте делают отметку. Поставьте стопу вблизи центра и направьте заднюю стопу на угол щита с той же стороны (правая стопа, левый угол и наоборот). Располагайте стопы на ширине плеч в уравновешенной, со стоящими уступом стопами стойке.</a:t>
            </a:r>
          </a:p>
          <a:p>
            <a:pPr>
              <a:buNone/>
            </a:pPr>
            <a:r>
              <a:rPr lang="ru-RU" sz="1200" dirty="0" smtClean="0">
                <a:solidFill>
                  <a:srgbClr val="FF0000"/>
                </a:solidFill>
              </a:rPr>
              <a:t>Хват</a:t>
            </a:r>
            <a:r>
              <a:rPr lang="ru-RU" sz="1200" dirty="0" smtClean="0"/>
              <a:t> — мяч полностью лежит на бросающей кисти, уравновешивающая рука находится сбоку или под мячом. После завершения ритуальных действий поместите большой палец в желобок и средний палец — на отверстие для надувания мяча </a:t>
            </a:r>
            <a:r>
              <a:rPr lang="ru-RU" sz="1200" dirty="0" smtClean="0">
                <a:hlinkClick r:id="rId3" tooltip="Воздух"/>
              </a:rPr>
              <a:t>воздухом</a:t>
            </a:r>
            <a:r>
              <a:rPr lang="ru-RU" sz="1200" dirty="0" smtClean="0"/>
              <a:t>.</a:t>
            </a:r>
          </a:p>
          <a:p>
            <a:pPr>
              <a:buNone/>
            </a:pPr>
            <a:r>
              <a:rPr lang="ru-RU" sz="1200" dirty="0" smtClean="0">
                <a:solidFill>
                  <a:srgbClr val="FF0000"/>
                </a:solidFill>
              </a:rPr>
              <a:t>Запястье</a:t>
            </a:r>
            <a:r>
              <a:rPr lang="ru-RU" sz="1200" dirty="0" smtClean="0"/>
              <a:t> — игроки, выполняющие штрафной бросок, должны поставить мяч в исходное положение и согнуть кисть в запястье подобно букве «L», точно так же, как в броске с места.</a:t>
            </a:r>
          </a:p>
          <a:p>
            <a:pPr>
              <a:buNone/>
            </a:pPr>
            <a:r>
              <a:rPr lang="ru-RU" sz="1200" dirty="0" smtClean="0">
                <a:solidFill>
                  <a:srgbClr val="FF0000"/>
                </a:solidFill>
              </a:rPr>
              <a:t>Локоть</a:t>
            </a:r>
            <a:r>
              <a:rPr lang="ru-RU" sz="1200" dirty="0" smtClean="0"/>
              <a:t> — держите локоть внутрь, близко к телу, поднятым вверх и впереди запястья. Изобразите локтевой сгиб в виде буквы «L».</a:t>
            </a:r>
          </a:p>
          <a:p>
            <a:pPr>
              <a:buNone/>
            </a:pPr>
            <a:r>
              <a:rPr lang="ru-RU" sz="1200" dirty="0" smtClean="0">
                <a:solidFill>
                  <a:srgbClr val="FF0000"/>
                </a:solidFill>
              </a:rPr>
              <a:t>Перенос веса тела чуть вперед </a:t>
            </a:r>
            <a:r>
              <a:rPr lang="ru-RU" sz="1200" dirty="0" smtClean="0"/>
              <a:t>— игроки, выполняющие бросок, должны принять чуть измененную позицию с тройной угрозой, при которой вес тела больше находится на передней стопе, голову следует держать </a:t>
            </a:r>
            <a:r>
              <a:rPr lang="ru-RU" sz="1200" dirty="0" smtClean="0">
                <a:hlinkClick r:id="rId4" tooltip="Ровно"/>
              </a:rPr>
              <a:t>ровно</a:t>
            </a:r>
            <a:r>
              <a:rPr lang="ru-RU" sz="1200" dirty="0" smtClean="0"/>
              <a:t> и спину — прямой.</a:t>
            </a:r>
          </a:p>
          <a:p>
            <a:pPr>
              <a:buNone/>
            </a:pPr>
            <a:r>
              <a:rPr lang="ru-RU" sz="1200" dirty="0" smtClean="0">
                <a:solidFill>
                  <a:srgbClr val="FF0000"/>
                </a:solidFill>
              </a:rPr>
              <a:t>Цель</a:t>
            </a:r>
            <a:r>
              <a:rPr lang="ru-RU" sz="1200" dirty="0" smtClean="0"/>
              <a:t> — внимание следует сфокусировать на середину кольца или на петлю сетки в центре задней части обода.</a:t>
            </a:r>
            <a:r>
              <a:rPr lang="ru-RU" sz="1200" dirty="0" smtClean="0">
                <a:hlinkClick r:id="rId5" tooltip="Игрок"/>
              </a:rPr>
              <a:t> Игрок</a:t>
            </a:r>
            <a:r>
              <a:rPr lang="ru-RU" sz="1200" dirty="0" smtClean="0"/>
              <a:t> должен сфокусировать внимание на мишени и думать: «Я заставлю защитника заплатить за фол на мне». Фокусировка внимания на цели должна продолжаться до тех пор, пока мяч не пролетит сквозь сетку.</a:t>
            </a:r>
          </a:p>
          <a:p>
            <a:pPr>
              <a:buNone/>
            </a:pPr>
            <a:r>
              <a:rPr lang="ru-RU" sz="1200" dirty="0" smtClean="0">
                <a:solidFill>
                  <a:srgbClr val="FF0000"/>
                </a:solidFill>
              </a:rPr>
              <a:t>Пауза</a:t>
            </a:r>
            <a:r>
              <a:rPr lang="ru-RU" sz="1200" dirty="0" smtClean="0"/>
              <a:t> — в исходном положении для броска игрок должен сделать паузу в движении на </a:t>
            </a:r>
            <a:r>
              <a:rPr lang="ru-RU" sz="1200" dirty="0" smtClean="0">
                <a:hlinkClick r:id="rId6" tooltip="Мгновение"/>
              </a:rPr>
              <a:t>мгновение</a:t>
            </a:r>
            <a:r>
              <a:rPr lang="ru-RU" sz="1200" dirty="0" smtClean="0"/>
              <a:t>: для того, чтобы успокоится физически и умственно и сосредоточится, но не дольше. После паузы все движения должны быть направлены вверх и по дуге в направлении кольца.</a:t>
            </a:r>
          </a:p>
          <a:p>
            <a:pPr>
              <a:buNone/>
            </a:pPr>
            <a:r>
              <a:rPr lang="ru-RU" sz="1200" dirty="0" smtClean="0">
                <a:solidFill>
                  <a:srgbClr val="FF0000"/>
                </a:solidFill>
              </a:rPr>
              <a:t>Проводка</a:t>
            </a:r>
            <a:r>
              <a:rPr lang="ru-RU" sz="1200" dirty="0" smtClean="0"/>
              <a:t> — полное выпрямление и пронация — вот основные ключевые моменты движения проводки. Игрок, выполняющий бросок, должен приподняться с пола, приложив силу ног. Рука, находящаяся наверху, должна находиться под углом 30-35</a:t>
            </a:r>
            <a:r>
              <a:rPr lang="ru-RU" sz="1200" baseline="30000" dirty="0" smtClean="0"/>
              <a:t>0</a:t>
            </a:r>
            <a:r>
              <a:rPr lang="ru-RU" sz="1200" dirty="0" smtClean="0"/>
              <a:t> от вертикали в конце проводки. Выпускайте мяч высоко и оставайтесь в положении проводки, пока мяч не попадет в сетку. Направьте свою кисть в корзину.</a:t>
            </a:r>
          </a:p>
          <a:p>
            <a:pPr>
              <a:buNone/>
            </a:pPr>
            <a:r>
              <a:rPr lang="ru-RU" sz="1200" dirty="0" smtClean="0"/>
              <a:t>         Поднимайтесь вверх и заканчивайте на пальцах ног или слегка подпрыгните вперед. Оставайтесь в положении броска и стойте, переместившись чуть вперед, с рукой, направленной в корзину.</a:t>
            </a:r>
          </a:p>
          <a:p>
            <a:endParaRPr lang="ru-RU" sz="1200" dirty="0"/>
          </a:p>
        </p:txBody>
      </p:sp>
    </p:spTree>
  </p:cSld>
  <p:clrMapOvr>
    <a:masterClrMapping/>
  </p:clrMapOvr>
  <p:transition>
    <p:wipe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79" t="-98" r="6779" b="23164"/>
          <a:stretch/>
        </p:blipFill>
        <p:spPr bwMode="auto">
          <a:xfrm>
            <a:off x="411539" y="1124744"/>
            <a:ext cx="4643269" cy="3099488"/>
          </a:xfrm>
          <a:prstGeom prst="rect">
            <a:avLst/>
          </a:prstGeom>
          <a:noFill/>
        </p:spPr>
      </p:pic>
      <p:pic>
        <p:nvPicPr>
          <p:cNvPr id="163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1167" t="-5508" r="30245" b="3606"/>
          <a:stretch/>
        </p:blipFill>
        <p:spPr bwMode="auto">
          <a:xfrm>
            <a:off x="5652120" y="908720"/>
            <a:ext cx="3044244" cy="4332194"/>
          </a:xfrm>
          <a:prstGeom prst="rect">
            <a:avLst/>
          </a:prstGeom>
          <a:noFill/>
        </p:spPr>
      </p:pic>
      <p:sp>
        <p:nvSpPr>
          <p:cNvPr id="6" name="Прямоугольник 5"/>
          <p:cNvSpPr/>
          <p:nvPr/>
        </p:nvSpPr>
        <p:spPr>
          <a:xfrm>
            <a:off x="683568" y="4578837"/>
            <a:ext cx="3923851" cy="646331"/>
          </a:xfrm>
          <a:prstGeom prst="rect">
            <a:avLst/>
          </a:prstGeom>
        </p:spPr>
        <p:txBody>
          <a:bodyPr wrap="square">
            <a:spAutoFit/>
          </a:bodyPr>
          <a:lstStyle/>
          <a:p>
            <a:r>
              <a:rPr lang="ru-RU" b="1" dirty="0" smtClean="0"/>
              <a:t>Пауза в исходном положении для броска.</a:t>
            </a:r>
            <a:endParaRPr lang="ru-RU" b="1" dirty="0"/>
          </a:p>
        </p:txBody>
      </p:sp>
      <p:sp>
        <p:nvSpPr>
          <p:cNvPr id="7" name="Прямоугольник 6"/>
          <p:cNvSpPr/>
          <p:nvPr/>
        </p:nvSpPr>
        <p:spPr>
          <a:xfrm>
            <a:off x="5799835" y="5445224"/>
            <a:ext cx="2748814" cy="646331"/>
          </a:xfrm>
          <a:prstGeom prst="rect">
            <a:avLst/>
          </a:prstGeom>
        </p:spPr>
        <p:txBody>
          <a:bodyPr wrap="square">
            <a:spAutoFit/>
          </a:bodyPr>
          <a:lstStyle/>
          <a:p>
            <a:r>
              <a:rPr lang="ru-RU" b="1" dirty="0" smtClean="0"/>
              <a:t>Конечное положение проводки мяча</a:t>
            </a:r>
            <a:endParaRPr lang="ru-RU" b="1" dirty="0"/>
          </a:p>
        </p:txBody>
      </p:sp>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7931224" cy="1368152"/>
          </a:xfrm>
        </p:spPr>
        <p:txBody>
          <a:bodyPr>
            <a:noAutofit/>
          </a:bodyPr>
          <a:lstStyle/>
          <a:p>
            <a:r>
              <a:rPr lang="ru-RU" sz="3200" dirty="0" smtClean="0">
                <a:solidFill>
                  <a:srgbClr val="FFFF00"/>
                </a:solidFill>
              </a:rPr>
              <a:t>Силы, вызывающие двигательное действие, их происхождение и взаимодействие</a:t>
            </a:r>
            <a:endParaRPr lang="ru-RU" sz="3200" dirty="0">
              <a:solidFill>
                <a:srgbClr val="FFFF00"/>
              </a:solidFill>
            </a:endParaRPr>
          </a:p>
        </p:txBody>
      </p:sp>
      <p:sp>
        <p:nvSpPr>
          <p:cNvPr id="3" name="Содержимое 2"/>
          <p:cNvSpPr>
            <a:spLocks noGrp="1"/>
          </p:cNvSpPr>
          <p:nvPr>
            <p:ph idx="1"/>
          </p:nvPr>
        </p:nvSpPr>
        <p:spPr>
          <a:xfrm>
            <a:off x="107504" y="1700808"/>
            <a:ext cx="4662772" cy="4968552"/>
          </a:xfrm>
        </p:spPr>
        <p:txBody>
          <a:bodyPr>
            <a:normAutofit fontScale="92500" lnSpcReduction="10000"/>
          </a:bodyPr>
          <a:lstStyle/>
          <a:p>
            <a:pPr>
              <a:buNone/>
            </a:pPr>
            <a:r>
              <a:rPr lang="ru-RU" dirty="0" smtClean="0"/>
              <a:t>    </a:t>
            </a:r>
            <a:r>
              <a:rPr lang="ru-RU" sz="1900" dirty="0" smtClean="0"/>
              <a:t>У всех локомоторных движений общая </a:t>
            </a:r>
            <a:r>
              <a:rPr lang="ru-RU" sz="1900" dirty="0" smtClean="0">
                <a:hlinkClick r:id="rId2" tooltip="Двигатели"/>
              </a:rPr>
              <a:t>двигательная</a:t>
            </a:r>
            <a:r>
              <a:rPr lang="ru-RU" sz="1900" dirty="0" smtClean="0"/>
              <a:t> задача – усилиями мышц передвигать тело </a:t>
            </a:r>
            <a:r>
              <a:rPr lang="ru-RU" sz="1900" dirty="0" smtClean="0">
                <a:hlinkClick r:id="rId3" tooltip="Человек"/>
              </a:rPr>
              <a:t>человека</a:t>
            </a:r>
            <a:r>
              <a:rPr lang="ru-RU" sz="1900" dirty="0" smtClean="0"/>
              <a:t> относительно </a:t>
            </a:r>
            <a:r>
              <a:rPr lang="ru-RU" sz="1900" dirty="0" smtClean="0">
                <a:hlinkClick r:id="rId4" tooltip="Опоры"/>
              </a:rPr>
              <a:t>опоры</a:t>
            </a:r>
            <a:r>
              <a:rPr lang="ru-RU" sz="1900" dirty="0" smtClean="0"/>
              <a:t> или среды. Среди передвижений относительно </a:t>
            </a:r>
            <a:r>
              <a:rPr lang="ru-RU" sz="1900" dirty="0" smtClean="0">
                <a:hlinkClick r:id="rId4" tooltip="Опоры"/>
              </a:rPr>
              <a:t>опоры </a:t>
            </a:r>
            <a:r>
              <a:rPr lang="ru-RU" sz="1900" dirty="0" smtClean="0"/>
              <a:t>(наземных передвижений) наибольшее распространение имеют </a:t>
            </a:r>
            <a:r>
              <a:rPr lang="ru-RU" sz="1900" dirty="0" err="1" smtClean="0"/>
              <a:t>шагательные</a:t>
            </a:r>
            <a:r>
              <a:rPr lang="ru-RU" sz="1900" dirty="0" smtClean="0"/>
              <a:t>. В некоторых видах спорта (спортивных играх, единоборствах, гимнастике и др.) локомоторные движения играют вспомогательную роль.</a:t>
            </a:r>
          </a:p>
          <a:p>
            <a:pPr>
              <a:buNone/>
            </a:pPr>
            <a:r>
              <a:rPr lang="ru-RU" sz="1900" dirty="0" smtClean="0">
                <a:solidFill>
                  <a:srgbClr val="FF0000"/>
                </a:solidFill>
              </a:rPr>
              <a:t>Отталкивание от опоры выполняется посредством:</a:t>
            </a:r>
          </a:p>
          <a:p>
            <a:pPr>
              <a:buNone/>
            </a:pPr>
            <a:r>
              <a:rPr lang="ru-RU" sz="1900" dirty="0" smtClean="0"/>
              <a:t>а) собственно отталкивания ногами от опоры;</a:t>
            </a:r>
          </a:p>
          <a:p>
            <a:pPr>
              <a:buNone/>
            </a:pPr>
            <a:r>
              <a:rPr lang="ru-RU" sz="1900" dirty="0" smtClean="0"/>
              <a:t>б) маховых движений свободными конечностями и другими звеньями.</a:t>
            </a:r>
          </a:p>
          <a:p>
            <a:endParaRPr lang="ru-RU" sz="1900" dirty="0"/>
          </a:p>
        </p:txBody>
      </p:sp>
      <p:pic>
        <p:nvPicPr>
          <p:cNvPr id="266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70276" y="2276872"/>
            <a:ext cx="3923928" cy="2946620"/>
          </a:xfrm>
          <a:prstGeom prst="rect">
            <a:avLst/>
          </a:prstGeom>
          <a:noFill/>
        </p:spPr>
      </p:pic>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39734"/>
            <a:ext cx="8538180" cy="1293028"/>
          </a:xfrm>
        </p:spPr>
        <p:txBody>
          <a:bodyPr>
            <a:noAutofit/>
          </a:bodyPr>
          <a:lstStyle/>
          <a:p>
            <a:r>
              <a:rPr lang="ru-RU" sz="2800" dirty="0" smtClean="0">
                <a:solidFill>
                  <a:srgbClr val="FFFF00"/>
                </a:solidFill>
              </a:rPr>
              <a:t>Задачи для формирования и совершенствования умений и навыков при выполнении штрафного броска</a:t>
            </a:r>
            <a:endParaRPr lang="ru-RU" sz="2800" dirty="0">
              <a:solidFill>
                <a:srgbClr val="FFFF00"/>
              </a:solidFill>
            </a:endParaRPr>
          </a:p>
        </p:txBody>
      </p:sp>
      <p:sp>
        <p:nvSpPr>
          <p:cNvPr id="3" name="Содержимое 2"/>
          <p:cNvSpPr>
            <a:spLocks noGrp="1"/>
          </p:cNvSpPr>
          <p:nvPr>
            <p:ph idx="1"/>
          </p:nvPr>
        </p:nvSpPr>
        <p:spPr>
          <a:xfrm>
            <a:off x="331843" y="1412776"/>
            <a:ext cx="8632645" cy="5184576"/>
          </a:xfrm>
        </p:spPr>
        <p:txBody>
          <a:bodyPr>
            <a:noAutofit/>
          </a:bodyPr>
          <a:lstStyle/>
          <a:p>
            <a:pPr>
              <a:buNone/>
            </a:pPr>
            <a:r>
              <a:rPr lang="ru-RU" sz="1100" b="1" dirty="0" smtClean="0">
                <a:solidFill>
                  <a:srgbClr val="FF0000"/>
                </a:solidFill>
              </a:rPr>
              <a:t>При разучивании штрафных бросков тренер должны придерживаться некоторых указаний:</a:t>
            </a:r>
          </a:p>
          <a:p>
            <a:pPr>
              <a:buNone/>
            </a:pPr>
            <a:r>
              <a:rPr lang="ru-RU" sz="1100" dirty="0" smtClean="0"/>
              <a:t>- Развивайте уверенность в исполнении штрафных бросков постепенно и в течение длительного времени. Игрокам необходимо начинать совершенствовать исполнение броска в тренировках как можно раньше и в течение всего сезона. Это делается с помощью серийного исполнения штрафных бросков, в результате которого они и совершенствуют свою технику.</a:t>
            </a:r>
          </a:p>
          <a:p>
            <a:pPr>
              <a:buNone/>
            </a:pPr>
            <a:r>
              <a:rPr lang="ru-RU" sz="1100" dirty="0" smtClean="0"/>
              <a:t>- Научите игроков концентрироваться на каждом броске, используя позитивные мысли, например о том, что заставляете оппонентов расплачиваться за каждое нарушение правил игры, думать о корзине (бросках, когда мяч падает только в корзину) и видеть, как колышется сетка, когда мяч проходит через нее. Позитивное отношение к броскам вырабатывается при похвале за успешные броски и оценке неточных бросков. Бросающий игрок абстрагируется от всех негативных мыслей и пользуется только позитивными. Уверенность игрока развивается из основ правильной техники.</a:t>
            </a:r>
          </a:p>
          <a:p>
            <a:pPr>
              <a:buNone/>
            </a:pPr>
            <a:r>
              <a:rPr lang="ru-RU" sz="1100" dirty="0" smtClean="0"/>
              <a:t>Штрафные броски могут быть улучшены, если действовать в соответствии со следующими предложениями:</a:t>
            </a:r>
          </a:p>
          <a:p>
            <a:pPr>
              <a:buNone/>
            </a:pPr>
            <a:r>
              <a:rPr lang="ru-RU" sz="1100" dirty="0" smtClean="0"/>
              <a:t>Сохранять движения простыми и однообразными.</a:t>
            </a:r>
          </a:p>
          <a:p>
            <a:pPr>
              <a:buNone/>
            </a:pPr>
            <a:r>
              <a:rPr lang="ru-RU" sz="1100" dirty="0" smtClean="0"/>
              <a:t>Начинать исполнение на одном месте – стопа на «ямке для ногтя» в полу.</a:t>
            </a:r>
          </a:p>
          <a:p>
            <a:pPr>
              <a:buNone/>
            </a:pPr>
            <a:r>
              <a:rPr lang="ru-RU" sz="1100" dirty="0" smtClean="0"/>
              <a:t>Начинать и держать вес тела чуть впереди, оставаясь в положении броска.</a:t>
            </a:r>
          </a:p>
          <a:p>
            <a:pPr>
              <a:buNone/>
            </a:pPr>
            <a:r>
              <a:rPr lang="ru-RU" sz="1100" dirty="0" smtClean="0"/>
              <a:t>Разработать ритуал исполнения: дыхание, большой палец – в желобок, средний палец – на отверстие для надувания мяча.</a:t>
            </a:r>
          </a:p>
          <a:p>
            <a:pPr>
              <a:buNone/>
            </a:pPr>
            <a:r>
              <a:rPr lang="ru-RU" sz="1100" dirty="0" smtClean="0"/>
              <a:t>Фокусировать свое внимание на внутренней части кольца и на сетке.</a:t>
            </a:r>
          </a:p>
          <a:p>
            <a:pPr>
              <a:buNone/>
            </a:pPr>
            <a:r>
              <a:rPr lang="ru-RU" sz="1100" dirty="0" smtClean="0"/>
              <a:t>Направлять взгляд на цель.</a:t>
            </a:r>
          </a:p>
          <a:p>
            <a:pPr>
              <a:buNone/>
            </a:pPr>
            <a:r>
              <a:rPr lang="ru-RU" sz="1100" dirty="0" smtClean="0"/>
              <a:t>Выдержать паузу в исходном положении.</a:t>
            </a:r>
          </a:p>
          <a:p>
            <a:pPr>
              <a:buNone/>
            </a:pPr>
            <a:r>
              <a:rPr lang="ru-RU" sz="1100" dirty="0" smtClean="0"/>
              <a:t>Выпустить мяч высоко и удерживать конечное положение проводки, пока мяч не проскользнет сквозь сетку (направить кисть в корзину).</a:t>
            </a:r>
          </a:p>
          <a:p>
            <a:pPr>
              <a:buNone/>
            </a:pPr>
            <a:r>
              <a:rPr lang="ru-RU" sz="1100" dirty="0" smtClean="0"/>
              <a:t>Уравновешивающую кисть, не участвующую в броске, отвести от мяча, при этом оставив </a:t>
            </a:r>
            <a:r>
              <a:rPr lang="ru-RU" sz="1100" dirty="0" err="1" smtClean="0"/>
              <a:t>выпрямленнойруку</a:t>
            </a:r>
            <a:r>
              <a:rPr lang="ru-RU" sz="1100" dirty="0" smtClean="0"/>
              <a:t> в локте .</a:t>
            </a:r>
            <a:endParaRPr lang="ru-RU" sz="1100" dirty="0"/>
          </a:p>
        </p:txBody>
      </p:sp>
    </p:spTree>
  </p:cSld>
  <p:clrMapOvr>
    <a:masterClrMapping/>
  </p:clrMapOvr>
  <p:transition>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519" y="-144017"/>
            <a:ext cx="9252520" cy="7101409"/>
          </a:xfrm>
          <a:prstGeom prst="rect">
            <a:avLst/>
          </a:prstGeom>
          <a:noFill/>
        </p:spPr>
      </p:pic>
    </p:spTree>
  </p:cSld>
  <p:clrMapOvr>
    <a:masterClrMapping/>
  </p:clrMapOvr>
  <p:transition>
    <p:pull dir="l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154104" cy="1293028"/>
          </a:xfrm>
        </p:spPr>
        <p:txBody>
          <a:bodyPr>
            <a:normAutofit fontScale="90000"/>
          </a:bodyPr>
          <a:lstStyle/>
          <a:p>
            <a:r>
              <a:rPr lang="ru-RU" dirty="0" smtClean="0">
                <a:solidFill>
                  <a:srgbClr val="FFFF00"/>
                </a:solidFill>
              </a:rPr>
              <a:t>Упражнения – игры при обучении штрафным броскам</a:t>
            </a:r>
            <a:endParaRPr lang="ru-RU" dirty="0">
              <a:solidFill>
                <a:srgbClr val="FFFF00"/>
              </a:solidFill>
            </a:endParaRPr>
          </a:p>
        </p:txBody>
      </p:sp>
      <p:sp>
        <p:nvSpPr>
          <p:cNvPr id="3" name="Содержимое 2"/>
          <p:cNvSpPr>
            <a:spLocks noGrp="1"/>
          </p:cNvSpPr>
          <p:nvPr>
            <p:ph idx="1"/>
          </p:nvPr>
        </p:nvSpPr>
        <p:spPr>
          <a:xfrm>
            <a:off x="457200" y="1600200"/>
            <a:ext cx="8229600" cy="5501208"/>
          </a:xfrm>
        </p:spPr>
        <p:txBody>
          <a:bodyPr>
            <a:normAutofit fontScale="77500" lnSpcReduction="20000"/>
          </a:bodyPr>
          <a:lstStyle/>
          <a:p>
            <a:pPr>
              <a:buNone/>
            </a:pPr>
            <a:r>
              <a:rPr lang="ru-RU" dirty="0" smtClean="0">
                <a:solidFill>
                  <a:srgbClr val="FF0000"/>
                </a:solidFill>
              </a:rPr>
              <a:t>1. </a:t>
            </a:r>
            <a:r>
              <a:rPr lang="ru-RU" dirty="0" smtClean="0"/>
              <a:t>Соревнование между группами. Тут нужно примерно по 3—5 мячей на каждую группу. Задание — попасть наибольшее количество раз за определенное время. Каждый игрок подсчитывает, какая группа победила, а также определяются личные места игроков по большинству попаданий.</a:t>
            </a:r>
          </a:p>
          <a:p>
            <a:pPr>
              <a:buNone/>
            </a:pPr>
            <a:r>
              <a:rPr lang="ru-RU" dirty="0" smtClean="0">
                <a:solidFill>
                  <a:srgbClr val="FF0000"/>
                </a:solidFill>
              </a:rPr>
              <a:t>2. </a:t>
            </a:r>
            <a:r>
              <a:rPr lang="ru-RU" dirty="0" smtClean="0"/>
              <a:t>Соревнование между двумя командами у двух щитов. Игроки располагаются у основных щитов в затылок один другому. Одновременно начинают выполнять штрафные броски. Каждый бросает один раз, вслух подсчитывают набранные очки. После того как одна из команд наберет определенное число очков (5—10), игроки кладут мяч на линию штрафного броска и всей командой бегут к противоположному щиту. Там все повторяется сначала, но уже счет 1:0 продолжается. Соперники быстро перебегают к противоположному щиту и стремятся первыми выполнить задание, чтобы взять реванш, сравнять счет.</a:t>
            </a:r>
          </a:p>
          <a:p>
            <a:pPr>
              <a:buNone/>
            </a:pPr>
            <a:r>
              <a:rPr lang="ru-RU" dirty="0" smtClean="0">
                <a:solidFill>
                  <a:srgbClr val="FF0000"/>
                </a:solidFill>
              </a:rPr>
              <a:t>3. </a:t>
            </a:r>
            <a:r>
              <a:rPr lang="ru-RU" dirty="0" smtClean="0"/>
              <a:t>Соревнование в бросках до промаха. Игроки разбиваются на группы по количеству щитов в зале. Первый игрок в каждой группе делает бросок. Если поражает корзину, то снова получает мяч для следующего броска, </a:t>
            </a:r>
            <a:r>
              <a:rPr lang="ru-RU" baseline="30000" dirty="0" smtClean="0"/>
              <a:t>/</a:t>
            </a:r>
            <a:r>
              <a:rPr lang="ru-RU" dirty="0" smtClean="0"/>
              <a:t> а если промахивается, то мяч передается партнеру. Победителем в группе считается тот, кто больше всех поразил корзину. А если сложить результаты всех учеников, то можно определить и более меткую группу.</a:t>
            </a:r>
          </a:p>
          <a:p>
            <a:pPr>
              <a:buNone/>
            </a:pPr>
            <a:r>
              <a:rPr lang="ru-RU" dirty="0" smtClean="0">
                <a:solidFill>
                  <a:srgbClr val="FF0000"/>
                </a:solidFill>
              </a:rPr>
              <a:t>4.</a:t>
            </a:r>
            <a:r>
              <a:rPr lang="ru-RU" dirty="0" smtClean="0"/>
              <a:t> </a:t>
            </a:r>
            <a:r>
              <a:rPr lang="ru-RU" i="1" dirty="0" smtClean="0"/>
              <a:t>Игра с</a:t>
            </a:r>
            <a:r>
              <a:rPr lang="ru-RU" dirty="0" smtClean="0"/>
              <a:t> выбыванием. Каждый выполняет по одному штрафному броску. Тот, кто промахнулся, выбывает из игры. Соревнования проводятся до тех пор, пока на площадке не останется самый меткий — чемпион по штрафным броскам. И так на каждом занятии.</a:t>
            </a:r>
          </a:p>
          <a:p>
            <a:endParaRPr lang="ru-RU" dirty="0"/>
          </a:p>
        </p:txBody>
      </p:sp>
    </p:spTree>
  </p:cSld>
  <p:clrMapOvr>
    <a:masterClrMapping/>
  </p:clrMapOvr>
  <p:transition>
    <p:pull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856" y="307172"/>
            <a:ext cx="8496944" cy="1293028"/>
          </a:xfrm>
        </p:spPr>
        <p:txBody>
          <a:bodyPr>
            <a:normAutofit fontScale="90000"/>
          </a:bodyPr>
          <a:lstStyle/>
          <a:p>
            <a:r>
              <a:rPr lang="ru-RU" dirty="0" smtClean="0">
                <a:solidFill>
                  <a:srgbClr val="FFFF00"/>
                </a:solidFill>
              </a:rPr>
              <a:t>Ошибки штрафного броска начинающих баскетболистов.</a:t>
            </a:r>
            <a:endParaRPr lang="ru-RU" dirty="0">
              <a:solidFill>
                <a:srgbClr val="FFFF00"/>
              </a:solidFill>
            </a:endParaRPr>
          </a:p>
        </p:txBody>
      </p:sp>
      <p:sp>
        <p:nvSpPr>
          <p:cNvPr id="3" name="Содержимое 2"/>
          <p:cNvSpPr>
            <a:spLocks noGrp="1"/>
          </p:cNvSpPr>
          <p:nvPr>
            <p:ph idx="1"/>
          </p:nvPr>
        </p:nvSpPr>
        <p:spPr>
          <a:xfrm>
            <a:off x="457200" y="1600200"/>
            <a:ext cx="8229600" cy="5257800"/>
          </a:xfrm>
        </p:spPr>
        <p:txBody>
          <a:bodyPr>
            <a:normAutofit fontScale="92500" lnSpcReduction="20000"/>
          </a:bodyPr>
          <a:lstStyle/>
          <a:p>
            <a:pPr>
              <a:buNone/>
            </a:pPr>
            <a:r>
              <a:rPr lang="ru-RU" dirty="0" smtClean="0"/>
              <a:t> - Игрок спешит выполнить бросок, не используя все выделенное для этого время. В ре­зультате более быстрый, чем на тренировке, темп исполнения приема нарушает привычную координацию движений.</a:t>
            </a:r>
          </a:p>
          <a:p>
            <a:pPr>
              <a:buNone/>
            </a:pPr>
            <a:r>
              <a:rPr lang="ru-RU" dirty="0" smtClean="0"/>
              <a:t>   - Баскетболист слишком сосредоточивается на мысли, поразит он цель или нет, вместо того чтобы следить за правильностью движений и думать только об этом.</a:t>
            </a:r>
          </a:p>
          <a:p>
            <a:pPr>
              <a:buNone/>
            </a:pPr>
            <a:r>
              <a:rPr lang="ru-RU" dirty="0" smtClean="0"/>
              <a:t>   - Иногда игрок кладет мяч на ладонь так, что тот касается ее середины, а нужно держать мяч на пальцах.</a:t>
            </a:r>
          </a:p>
          <a:p>
            <a:pPr>
              <a:buNone/>
            </a:pPr>
            <a:r>
              <a:rPr lang="ru-RU" dirty="0" smtClean="0"/>
              <a:t>   - Порою юные баскетболисты выносят мяч к голове невысоко — и он мешает прицеливанию.</a:t>
            </a:r>
          </a:p>
          <a:p>
            <a:pPr>
              <a:buNone/>
            </a:pPr>
            <a:r>
              <a:rPr lang="ru-RU" dirty="0" smtClean="0"/>
              <a:t>   - Отделяясь от руки, мяч сходит не с указатель­ного, а со среднего пальца.</a:t>
            </a:r>
          </a:p>
          <a:p>
            <a:pPr>
              <a:buNone/>
            </a:pPr>
            <a:r>
              <a:rPr lang="ru-RU" dirty="0" smtClean="0"/>
              <a:t>    -Траектория полета мяча излишне пологая.</a:t>
            </a:r>
          </a:p>
          <a:p>
            <a:pPr>
              <a:buNone/>
            </a:pPr>
            <a:r>
              <a:rPr lang="ru-RU" dirty="0" smtClean="0"/>
              <a:t>    - В конце броска, после выпуска мяча, начинаю­щий баскетболист нередко сразу же отдергивает бросающую руку назад. А нужно, наоборот, после броска на секунду замереть с вытянутой рукой </a:t>
            </a:r>
            <a:r>
              <a:rPr lang="ru-RU" i="1" dirty="0" smtClean="0"/>
              <a:t>— </a:t>
            </a:r>
            <a:r>
              <a:rPr lang="ru-RU" dirty="0" smtClean="0"/>
              <a:t>это будет невольно способствовать плавности предшествующего движения руки.</a:t>
            </a:r>
          </a:p>
          <a:p>
            <a:endParaRPr lang="ru-RU" dirty="0"/>
          </a:p>
        </p:txBody>
      </p:sp>
    </p:spTree>
  </p:cSld>
  <p:clrMapOvr>
    <a:masterClrMapping/>
  </p:clrMapOvr>
  <p:transition>
    <p:pull dir="l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6632" y="5301208"/>
            <a:ext cx="8229600" cy="1143000"/>
          </a:xfrm>
        </p:spPr>
        <p:txBody>
          <a:bodyPr/>
          <a:lstStyle/>
          <a:p>
            <a:r>
              <a:rPr lang="ru-RU" dirty="0" smtClean="0">
                <a:solidFill>
                  <a:srgbClr val="FFFF00"/>
                </a:solidFill>
              </a:rPr>
              <a:t>Удачи на игре</a:t>
            </a:r>
            <a:endParaRPr lang="ru-RU" dirty="0">
              <a:solidFill>
                <a:srgbClr val="FFFF00"/>
              </a:solidFill>
            </a:endParaRPr>
          </a:p>
        </p:txBody>
      </p:sp>
    </p:spTree>
  </p:cSld>
  <p:clrMapOvr>
    <a:masterClrMapping/>
  </p:clrMapOvr>
  <p:transition>
    <p:pull dir="lu"/>
  </p:transition>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След самолета">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TM04033937[[fn=След самолета]]</Template>
  <TotalTime>97</TotalTime>
  <Words>845</Words>
  <Application>Microsoft Office PowerPoint</Application>
  <PresentationFormat>Экран (4:3)</PresentationFormat>
  <Paragraphs>77</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След самолета</vt:lpstr>
      <vt:lpstr>Штрафной бросок в баскетболе</vt:lpstr>
      <vt:lpstr>Штрафной бросок.</vt:lpstr>
      <vt:lpstr>Правила </vt:lpstr>
      <vt:lpstr>Техника выполнения штрафного броска </vt:lpstr>
      <vt:lpstr>Биокинематическая схема двигательного действия</vt:lpstr>
      <vt:lpstr>Презентация PowerPoint</vt:lpstr>
      <vt:lpstr>Презентация PowerPoint</vt:lpstr>
      <vt:lpstr>Силы, вызывающие двигательное действие, их происхождение и взаимодействие</vt:lpstr>
      <vt:lpstr>Задачи для формирования и совершенствования умений и навыков при выполнении штрафного броска</vt:lpstr>
      <vt:lpstr>Презентация PowerPoint</vt:lpstr>
      <vt:lpstr>Упражнения – игры при обучении штрафным броскам</vt:lpstr>
      <vt:lpstr>Ошибки штрафного броска начинающих баскетболистов.</vt:lpstr>
      <vt:lpstr>Удачи на игре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Баскетбол. Штрафной бросок.</dc:title>
  <dc:creator>РОМАН</dc:creator>
  <cp:lastModifiedBy>Преподаватель</cp:lastModifiedBy>
  <cp:revision>15</cp:revision>
  <dcterms:modified xsi:type="dcterms:W3CDTF">2020-12-01T03:03:22Z</dcterms:modified>
</cp:coreProperties>
</file>